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437" r:id="rId3"/>
    <p:sldId id="497" r:id="rId5"/>
    <p:sldId id="527" r:id="rId6"/>
    <p:sldId id="526" r:id="rId7"/>
    <p:sldId id="506" r:id="rId8"/>
    <p:sldId id="420" r:id="rId9"/>
    <p:sldId id="529" r:id="rId10"/>
    <p:sldId id="538" r:id="rId11"/>
    <p:sldId id="528" r:id="rId12"/>
    <p:sldId id="507" r:id="rId13"/>
    <p:sldId id="539" r:id="rId14"/>
    <p:sldId id="537" r:id="rId15"/>
    <p:sldId id="541" r:id="rId16"/>
    <p:sldId id="542" r:id="rId17"/>
    <p:sldId id="543" r:id="rId18"/>
    <p:sldId id="504" r:id="rId19"/>
    <p:sldId id="530" r:id="rId20"/>
    <p:sldId id="509" r:id="rId21"/>
    <p:sldId id="531" r:id="rId22"/>
    <p:sldId id="510" r:id="rId23"/>
    <p:sldId id="533" r:id="rId24"/>
    <p:sldId id="532" r:id="rId25"/>
    <p:sldId id="568" r:id="rId26"/>
    <p:sldId id="535" r:id="rId27"/>
    <p:sldId id="536" r:id="rId28"/>
    <p:sldId id="511" r:id="rId29"/>
    <p:sldId id="575" r:id="rId30"/>
    <p:sldId id="576" r:id="rId31"/>
    <p:sldId id="512" r:id="rId32"/>
    <p:sldId id="578" r:id="rId33"/>
    <p:sldId id="577" r:id="rId34"/>
    <p:sldId id="392" r:id="rId35"/>
  </p:sldIdLst>
  <p:sldSz cx="12192000" cy="6858000"/>
  <p:notesSz cx="9928225" cy="67976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80"/>
    <a:srgbClr val="7F7F7F"/>
    <a:srgbClr val="55B2A0"/>
    <a:srgbClr val="BDE5E2"/>
    <a:srgbClr val="999999"/>
    <a:srgbClr val="5EBFB8"/>
    <a:srgbClr val="FFFFFF"/>
    <a:srgbClr val="00B050"/>
    <a:srgbClr val="F8F8F8"/>
    <a:srgbClr val="B9E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23" autoAdjust="0"/>
    <p:restoredTop sz="87847" autoAdjust="0"/>
  </p:normalViewPr>
  <p:slideViewPr>
    <p:cSldViewPr snapToGrid="0">
      <p:cViewPr>
        <p:scale>
          <a:sx n="100" d="100"/>
          <a:sy n="100" d="100"/>
        </p:scale>
        <p:origin x="72" y="1014"/>
      </p:cViewPr>
      <p:guideLst>
        <p:guide orient="horz" pos="2116"/>
        <p:guide pos="385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838"/>
    </p:cViewPr>
  </p:sorterViewPr>
  <p:notesViewPr>
    <p:cSldViewPr snapToGrid="0">
      <p:cViewPr varScale="1">
        <p:scale>
          <a:sx n="114" d="100"/>
          <a:sy n="114" d="100"/>
        </p:scale>
        <p:origin x="20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ACE6E-15F6-4AC7-AC26-4AD2E45B36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4A65F-7931-40C4-AC72-6D62FE749D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2654300" y="560388"/>
            <a:ext cx="4354513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099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79091" y="3261940"/>
            <a:ext cx="8367747" cy="2938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noProof="0"/>
              <a:t>单击此处编辑母版文本样式</a:t>
            </a:r>
            <a:endParaRPr lang="zh-CN" noProof="0"/>
          </a:p>
          <a:p>
            <a:pPr lvl="1"/>
            <a:r>
              <a:rPr lang="zh-CN" noProof="0"/>
              <a:t>第二级</a:t>
            </a:r>
            <a:endParaRPr lang="zh-CN" noProof="0"/>
          </a:p>
          <a:p>
            <a:pPr lvl="2"/>
            <a:r>
              <a:rPr lang="zh-CN" noProof="0"/>
              <a:t>第三级</a:t>
            </a:r>
            <a:endParaRPr lang="zh-CN" noProof="0"/>
          </a:p>
          <a:p>
            <a:pPr lvl="3"/>
            <a:r>
              <a:rPr lang="zh-CN" noProof="0"/>
              <a:t>第四级</a:t>
            </a:r>
            <a:endParaRPr lang="zh-CN" noProof="0"/>
          </a:p>
          <a:p>
            <a:pPr lvl="4"/>
            <a:r>
              <a:rPr lang="zh-CN" noProof="0"/>
              <a:t>第五级</a:t>
            </a:r>
            <a:endParaRPr lang="zh-CN" noProof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4529" cy="33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idx="1"/>
          </p:nvPr>
        </p:nvSpPr>
        <p:spPr bwMode="auto">
          <a:xfrm>
            <a:off x="5623698" y="0"/>
            <a:ext cx="4304528" cy="33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7D4312E-7675-4AF2-B541-F2E7C69C39B6}" type="datetimeFigureOut">
              <a:rPr lang="zh-CN" altLang="en-US"/>
            </a:fld>
            <a:endParaRPr lang="zh-CN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7791"/>
            <a:ext cx="4304529" cy="33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3698" y="6457791"/>
            <a:ext cx="4304528" cy="33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E8B5FCF-4191-41F4-8760-6E650014A5E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52713" y="560388"/>
            <a:ext cx="4356100" cy="2449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8B5FCF-4191-41F4-8760-6E650014A5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8B5FCF-4191-41F4-8760-6E650014A5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52713" y="560388"/>
            <a:ext cx="4356100" cy="2449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8B5FCF-4191-41F4-8760-6E650014A5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8B5FCF-4191-41F4-8760-6E650014A5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52713" y="560388"/>
            <a:ext cx="4356100" cy="2449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8B5FCF-4191-41F4-8760-6E650014A5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8B5FCF-4191-41F4-8760-6E650014A5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8B5FCF-4191-41F4-8760-6E650014A5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8B5FCF-4191-41F4-8760-6E650014A5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8B5FCF-4191-41F4-8760-6E650014A5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8B5FCF-4191-41F4-8760-6E650014A5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8B5FCF-4191-41F4-8760-6E650014A5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8B5FCF-4191-41F4-8760-6E650014A5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8B5FCF-4191-41F4-8760-6E650014A5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dirty="0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"/>
          <p:cNvGrpSpPr/>
          <p:nvPr userDrawn="1"/>
        </p:nvGrpSpPr>
        <p:grpSpPr bwMode="auto">
          <a:xfrm>
            <a:off x="6866678" y="2341920"/>
            <a:ext cx="3243262" cy="863600"/>
            <a:chOff x="515938" y="457200"/>
            <a:chExt cx="3243262" cy="863600"/>
          </a:xfrm>
        </p:grpSpPr>
        <p:pic>
          <p:nvPicPr>
            <p:cNvPr id="9" name="Picture 2" descr="C:\Users\gpfeng\Desktop\图片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938" y="457200"/>
              <a:ext cx="868362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0" descr="http://bbs.whu.edu.cn/wForum/bbscon.php?bid=38&amp;id=340316&amp;ap=3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511175"/>
              <a:ext cx="2159000" cy="738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14254" y="3359150"/>
            <a:ext cx="7995686" cy="574508"/>
          </a:xfrm>
        </p:spPr>
        <p:txBody>
          <a:bodyPr anchor="b"/>
          <a:lstStyle>
            <a:lvl1pPr algn="r">
              <a:defRPr sz="32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114254" y="3954884"/>
            <a:ext cx="7995686" cy="350965"/>
          </a:xfrm>
        </p:spPr>
        <p:txBody>
          <a:bodyPr/>
          <a:lstStyle>
            <a:lvl1pPr marL="0" indent="0" algn="r">
              <a:buNone/>
              <a:defRPr sz="20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B5B91-C5BD-4354-AC2B-44EE9357A5B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77200" y="6356350"/>
            <a:ext cx="3276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2DEFB-A5C2-4D1D-8877-3D5996A6A965}" type="slidenum">
              <a:rPr lang="zh-CN" altLang="en-US"/>
            </a:fld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14254" y="4333914"/>
            <a:ext cx="8003949" cy="394778"/>
          </a:xfrm>
        </p:spPr>
        <p:txBody>
          <a:bodyPr/>
          <a:lstStyle>
            <a:lvl1pPr marL="0" indent="0" algn="r">
              <a:buNone/>
              <a:defRPr lang="zh-CN" altLang="en-US" sz="1800" kern="120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单击此处编辑母版文本样式单位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6290740" y="4772410"/>
            <a:ext cx="3827667" cy="388937"/>
          </a:xfrm>
        </p:spPr>
        <p:txBody>
          <a:bodyPr/>
          <a:lstStyle>
            <a:lvl1pPr marL="0" indent="0" algn="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zh-CN" altLang="en-US" sz="2000" b="1" kern="1200" smtClean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lang="zh-CN" altLang="en-US" sz="2000" b="1" kern="120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lang="zh-CN" altLang="en-US" sz="2000" b="1" kern="120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lang="zh-CN" altLang="en-US" sz="2000" b="1" kern="120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lang="zh-CN" altLang="en-US" sz="2000" b="1" kern="120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单击此处编辑母版文本样式姓名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6290740" y="5194440"/>
            <a:ext cx="3827463" cy="491653"/>
          </a:xfrm>
        </p:spPr>
        <p:txBody>
          <a:bodyPr/>
          <a:lstStyle>
            <a:lvl1pPr marL="0" indent="0" algn="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zh-CN" altLang="en-US" sz="1800" b="1" kern="120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lang="zh-CN" altLang="en-US" b="1" kern="120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lang="zh-CN" altLang="en-US" b="1" kern="120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lang="zh-CN" altLang="en-US" b="1" kern="120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lang="zh-CN" altLang="en-US" b="1" kern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/>
            <a:r>
              <a:rPr lang="zh-CN" altLang="en-US"/>
              <a:t>单击此处编辑母版文本样式邮箱</a:t>
            </a:r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0" y="6423072"/>
            <a:ext cx="12192000" cy="442536"/>
            <a:chOff x="-23530" y="2893388"/>
            <a:chExt cx="3348000" cy="442536"/>
          </a:xfrm>
        </p:grpSpPr>
        <p:sp>
          <p:nvSpPr>
            <p:cNvPr id="17" name="矩形 16"/>
            <p:cNvSpPr/>
            <p:nvPr/>
          </p:nvSpPr>
          <p:spPr>
            <a:xfrm>
              <a:off x="-23530" y="2893388"/>
              <a:ext cx="3348000" cy="216000"/>
            </a:xfrm>
            <a:prstGeom prst="rect">
              <a:avLst/>
            </a:prstGeom>
            <a:solidFill>
              <a:srgbClr val="BDE5E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rgbClr val="5EBFB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44EA0-2807-454B-BB98-311B5E791D1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8539968" y="3091758"/>
            <a:ext cx="3630766" cy="931705"/>
            <a:chOff x="-23530" y="2881356"/>
            <a:chExt cx="3348000" cy="931705"/>
          </a:xfrm>
        </p:grpSpPr>
        <p:sp>
          <p:nvSpPr>
            <p:cNvPr id="11" name="矩形 10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rgbClr val="BDE5E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rgbClr val="5EBFB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rgbClr val="55B2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rgbClr val="00A29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22371" y="3091758"/>
            <a:ext cx="649473" cy="931705"/>
            <a:chOff x="-23530" y="2881356"/>
            <a:chExt cx="3348000" cy="931705"/>
          </a:xfrm>
        </p:grpSpPr>
        <p:sp>
          <p:nvSpPr>
            <p:cNvPr id="16" name="矩形 15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rgbClr val="BDE5E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rgbClr val="5EBFB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rgbClr val="55B2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rgbClr val="00A29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</p:grpSp>
      <p:sp>
        <p:nvSpPr>
          <p:cNvPr id="21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765226" y="3175239"/>
            <a:ext cx="7622598" cy="832542"/>
          </a:xfrm>
        </p:spPr>
        <p:txBody>
          <a:bodyPr/>
          <a:lstStyle>
            <a:lvl1pPr marL="0" indent="0">
              <a:buNone/>
              <a:defRPr lang="zh-CN" altLang="en-US" sz="4400" b="1" kern="1200" spc="-10" dirty="0" smtClean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/>
              </a:defRPr>
            </a:lvl1pPr>
          </a:lstStyle>
          <a:p>
            <a:pPr lvl="0"/>
            <a:r>
              <a:rPr lang="zh-CN" altLang="en-US" dirty="0"/>
              <a:t>单击此处编辑母版结束语样式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765226" y="4212288"/>
            <a:ext cx="4605764" cy="1873250"/>
          </a:xfr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zh-CN" altLang="en-US" kern="1200" spc="-1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kern="1200" spc="-1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kern="1200" spc="-1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kern="1200" spc="-1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kern="1200" spc="-1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/>
              </a:defRPr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422053"/>
            <a:ext cx="12192000" cy="454568"/>
            <a:chOff x="-23530" y="2881356"/>
            <a:chExt cx="3348000" cy="454568"/>
          </a:xfrm>
        </p:grpSpPr>
        <p:sp>
          <p:nvSpPr>
            <p:cNvPr id="4" name="矩形 3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rgbClr val="BDE5E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rgbClr val="5EBFB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3FACF-BF4E-4065-B5E0-68A0C853756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3276600" cy="365125"/>
          </a:xfrm>
        </p:spPr>
        <p:txBody>
          <a:bodyPr/>
          <a:lstStyle/>
          <a:p>
            <a:pPr>
              <a:defRPr/>
            </a:pPr>
            <a:fld id="{FA281492-5497-4E6C-A28B-D1B5E67E4A6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29"/>
          <p:cNvSpPr txBox="1"/>
          <p:nvPr userDrawn="1"/>
        </p:nvSpPr>
        <p:spPr>
          <a:xfrm>
            <a:off x="585065" y="5173303"/>
            <a:ext cx="3212666" cy="389842"/>
          </a:xfrm>
          <a:prstGeom prst="rect">
            <a:avLst/>
          </a:prstGeom>
          <a:noFill/>
        </p:spPr>
        <p:txBody>
          <a:bodyPr lIns="81272" tIns="40636" rIns="81272" bIns="40636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zh-CN" sz="2000" b="1" spc="50" dirty="0">
                <a:ln w="11430"/>
                <a:solidFill>
                  <a:schemeClr val="bg1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iip.whu.edu.cn</a:t>
            </a:r>
            <a:endParaRPr lang="zh-CN" altLang="en-US" sz="2000" b="1" spc="50" dirty="0">
              <a:ln w="11430"/>
              <a:solidFill>
                <a:schemeClr val="bg1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1044716" y="4204527"/>
            <a:ext cx="10309084" cy="951254"/>
          </a:xfrm>
          <a:scene3d>
            <a:camera prst="orthographicFront"/>
            <a:lightRig rig="soft" dir="t"/>
          </a:scene3d>
          <a:sp3d>
            <a:bevelT w="25400" h="55880"/>
          </a:sp3d>
        </p:spPr>
        <p:txBody>
          <a:bodyPr>
            <a:sp3d extrusionH="25400" contourW="25400" prstMaterial="matte">
              <a:bevelT w="25400" h="55880" prst="artDeco"/>
              <a:contourClr>
                <a:schemeClr val="accent6">
                  <a:lumMod val="20000"/>
                  <a:lumOff val="80000"/>
                </a:schemeClr>
              </a:contourClr>
            </a:sp3d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zh-CN" altLang="en-US" sz="6000" b="1" kern="1200" spc="50" smtClean="0">
                <a:ln w="11430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zh-CN" altLang="en-US"/>
              <a:t>单击此处编辑母版结束语样式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4967AA-BFF2-4910-A52B-14E7A275D15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7343" y="556912"/>
            <a:ext cx="9006057" cy="491232"/>
          </a:xfrm>
        </p:spPr>
        <p:txBody>
          <a:bodyPr/>
          <a:lstStyle>
            <a:lvl1pPr marL="12700"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3200" kern="1200" spc="-10">
                <a:solidFill>
                  <a:srgbClr val="80808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Sans Serif" panose="020B0604020202020204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343" y="1825625"/>
            <a:ext cx="10936457" cy="4351338"/>
          </a:xfrm>
        </p:spPr>
        <p:txBody>
          <a:bodyPr/>
          <a:lstStyle>
            <a:lvl1pPr marL="355600" indent="-355600">
              <a:defRPr/>
            </a:lvl1pPr>
            <a:lvl2pPr marL="808355" indent="-351155">
              <a:defRPr/>
            </a:lvl2pPr>
            <a:lvl3pPr marL="1252855" indent="-338455">
              <a:defRPr/>
            </a:lvl3pPr>
            <a:lvl4pPr marL="1704975" indent="-333375">
              <a:defRPr/>
            </a:lvl4pPr>
            <a:lvl5pPr marL="2148205" indent="-319405"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477725" y="1095769"/>
            <a:ext cx="7061200" cy="502263"/>
          </a:xfrm>
        </p:spPr>
        <p:txBody>
          <a:bodyPr/>
          <a:lstStyle>
            <a:lvl1pPr marL="0" indent="0">
              <a:buNone/>
              <a:defRPr lang="zh-CN" altLang="en-US" sz="2800" b="1" kern="1200" spc="-5" smtClean="0">
                <a:solidFill>
                  <a:srgbClr val="5EB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Sans Serif" panose="020B0604020202020204"/>
              </a:defRPr>
            </a:lvl1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422053"/>
            <a:ext cx="12192000" cy="454568"/>
            <a:chOff x="-23530" y="2881356"/>
            <a:chExt cx="3348000" cy="454568"/>
          </a:xfrm>
        </p:grpSpPr>
        <p:sp>
          <p:nvSpPr>
            <p:cNvPr id="10" name="矩形 9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rgbClr val="BDE5E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rgbClr val="5EBFB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222058"/>
            <a:ext cx="9754870" cy="2852737"/>
          </a:xfrm>
        </p:spPr>
        <p:txBody>
          <a:bodyPr anchor="b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3200" b="1" kern="1200" spc="-1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/>
              </a:defRPr>
            </a:lvl1pPr>
          </a:lstStyle>
          <a:p>
            <a:r>
              <a:rPr lang="zh-CN" altLang="en-US" dirty="0"/>
              <a:t>母版节标题样式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101783"/>
            <a:ext cx="9754870" cy="1500187"/>
          </a:xfrm>
        </p:spPr>
        <p:txBody>
          <a:bodyPr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000" b="1" kern="1200" spc="-10" dirty="0" smtClean="0">
                <a:solidFill>
                  <a:srgbClr val="5EBF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250E4D-A183-4351-9FD7-B71D4B4D23B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77200" y="6356350"/>
            <a:ext cx="3276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665BFA-A120-4C1D-96CD-A5593B62160A}" type="slidenum">
              <a:rPr lang="zh-CN" altLang="en-US"/>
            </a:fld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422053"/>
            <a:ext cx="12192000" cy="454568"/>
            <a:chOff x="-23530" y="2881356"/>
            <a:chExt cx="3348000" cy="454568"/>
          </a:xfrm>
        </p:grpSpPr>
        <p:sp>
          <p:nvSpPr>
            <p:cNvPr id="10" name="矩形 9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rgbClr val="BDE5E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rgbClr val="5EBFB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7343" y="1821186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51343" y="1821186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C772E-7EF2-481D-8D85-8198389B45C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77200" y="6356349"/>
            <a:ext cx="3276600" cy="365125"/>
          </a:xfrm>
        </p:spPr>
        <p:txBody>
          <a:bodyPr/>
          <a:lstStyle>
            <a:lvl1pPr>
              <a:defRPr>
                <a:solidFill>
                  <a:srgbClr val="00A29A"/>
                </a:solidFill>
              </a:defRPr>
            </a:lvl1pPr>
          </a:lstStyle>
          <a:p>
            <a:pPr>
              <a:defRPr/>
            </a:pPr>
            <a:fld id="{8F72239D-DFFA-492B-B9A5-C018C6667307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17343" y="556912"/>
            <a:ext cx="9006057" cy="491232"/>
          </a:xfrm>
        </p:spPr>
        <p:txBody>
          <a:bodyPr/>
          <a:lstStyle>
            <a:lvl1pPr marL="12700"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3200" kern="1200" spc="-10">
                <a:solidFill>
                  <a:srgbClr val="80808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Sans Serif" panose="020B0604020202020204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470611" y="1095769"/>
            <a:ext cx="7061200" cy="502263"/>
          </a:xfrm>
        </p:spPr>
        <p:txBody>
          <a:bodyPr/>
          <a:lstStyle>
            <a:lvl1pPr marL="0" indent="0">
              <a:buNone/>
              <a:defRPr lang="zh-CN" altLang="en-US" sz="2400" kern="1200" spc="-5" smtClean="0">
                <a:solidFill>
                  <a:srgbClr val="5EB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Sans Serif" panose="020B0604020202020204"/>
              </a:defRPr>
            </a:lvl1pPr>
          </a:lstStyle>
          <a:p>
            <a:pPr lvl="0"/>
            <a:r>
              <a:rPr lang="zh-CN" altLang="en-US"/>
              <a:t>单击此处编辑母版副标题样式</a:t>
            </a:r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6422053"/>
            <a:ext cx="12192000" cy="454568"/>
            <a:chOff x="-23530" y="2881356"/>
            <a:chExt cx="3348000" cy="454568"/>
          </a:xfrm>
        </p:grpSpPr>
        <p:sp>
          <p:nvSpPr>
            <p:cNvPr id="10" name="矩形 9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rgbClr val="BDE5E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rgbClr val="5EBFB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908257-8602-40AA-AEBC-614309EEAFDB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77200" y="6356349"/>
            <a:ext cx="3276600" cy="365125"/>
          </a:xfrm>
        </p:spPr>
        <p:txBody>
          <a:bodyPr/>
          <a:lstStyle>
            <a:lvl1pPr>
              <a:defRPr>
                <a:solidFill>
                  <a:srgbClr val="00A29A"/>
                </a:solidFill>
              </a:defRPr>
            </a:lvl1pPr>
          </a:lstStyle>
          <a:p>
            <a:pPr>
              <a:defRPr/>
            </a:pPr>
            <a:fld id="{03FAA3A4-C9C8-446C-81B7-858FBFD2BC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17343" y="556912"/>
            <a:ext cx="9006057" cy="491232"/>
          </a:xfrm>
        </p:spPr>
        <p:txBody>
          <a:bodyPr/>
          <a:lstStyle>
            <a:lvl1pPr marL="12700"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3200" kern="1200" spc="-10">
                <a:solidFill>
                  <a:srgbClr val="80808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Sans Serif" panose="020B0604020202020204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470611" y="1095769"/>
            <a:ext cx="7061200" cy="502263"/>
          </a:xfrm>
        </p:spPr>
        <p:txBody>
          <a:bodyPr/>
          <a:lstStyle>
            <a:lvl1pPr marL="0" indent="0">
              <a:buNone/>
              <a:defRPr lang="zh-CN" altLang="en-US" sz="2600" b="1" kern="1200" spc="-5" smtClean="0">
                <a:solidFill>
                  <a:srgbClr val="5EB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Sans Serif" panose="020B0604020202020204"/>
              </a:defRPr>
            </a:lvl1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422053"/>
            <a:ext cx="12192000" cy="454568"/>
            <a:chOff x="-23530" y="2881356"/>
            <a:chExt cx="3348000" cy="454568"/>
          </a:xfrm>
        </p:grpSpPr>
        <p:sp>
          <p:nvSpPr>
            <p:cNvPr id="10" name="矩形 9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rgbClr val="BDE5E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rgbClr val="5EBFB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892C20-8FC8-4C64-984A-AF32EF171A7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3276600" cy="365125"/>
          </a:xfrm>
        </p:spPr>
        <p:txBody>
          <a:bodyPr/>
          <a:lstStyle/>
          <a:p>
            <a:pPr>
              <a:defRPr/>
            </a:pPr>
            <a:fld id="{FA281492-5497-4E6C-A28B-D1B5E67E4A6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5177108" y="993106"/>
            <a:ext cx="1800000" cy="0"/>
            <a:chOff x="5512406" y="946363"/>
            <a:chExt cx="1625132" cy="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512406" y="946363"/>
              <a:ext cx="406283" cy="0"/>
            </a:xfrm>
            <a:prstGeom prst="line">
              <a:avLst/>
            </a:prstGeom>
            <a:ln w="47625">
              <a:solidFill>
                <a:srgbClr val="5EB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918689" y="946363"/>
              <a:ext cx="406283" cy="0"/>
            </a:xfrm>
            <a:prstGeom prst="line">
              <a:avLst/>
            </a:prstGeom>
            <a:ln w="47625">
              <a:solidFill>
                <a:srgbClr val="5EB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6324972" y="946363"/>
              <a:ext cx="406283" cy="0"/>
            </a:xfrm>
            <a:prstGeom prst="line">
              <a:avLst/>
            </a:prstGeom>
            <a:ln w="47625">
              <a:solidFill>
                <a:srgbClr val="5EB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731255" y="946363"/>
              <a:ext cx="406283" cy="0"/>
            </a:xfrm>
            <a:prstGeom prst="line">
              <a:avLst/>
            </a:prstGeom>
            <a:ln w="47625">
              <a:solidFill>
                <a:srgbClr val="5EB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838200" y="1366838"/>
            <a:ext cx="10515599" cy="4732337"/>
          </a:xfrm>
        </p:spPr>
        <p:txBody>
          <a:bodyPr/>
          <a:lstStyle>
            <a:lvl1pPr marL="228600" indent="-228600">
              <a:buClr>
                <a:srgbClr val="5EBFB8"/>
              </a:buClr>
              <a:buFont typeface="Wingdings" panose="05000000000000000000" pitchFamily="2" charset="2"/>
              <a:buChar char="n"/>
              <a:defRPr/>
            </a:lvl1pPr>
            <a:lvl2pPr marL="685800" indent="-228600">
              <a:buClr>
                <a:srgbClr val="5EBFB8"/>
              </a:buClr>
              <a:buFont typeface="Wingdings" panose="05000000000000000000" pitchFamily="2" charset="2"/>
              <a:buChar char="n"/>
              <a:defRPr/>
            </a:lvl2pPr>
            <a:lvl3pPr marL="1143000" indent="-228600">
              <a:buClr>
                <a:srgbClr val="5EBFB8"/>
              </a:buClr>
              <a:buFont typeface="Wingdings" panose="05000000000000000000" pitchFamily="2" charset="2"/>
              <a:buChar char="n"/>
              <a:defRPr/>
            </a:lvl3pPr>
            <a:lvl4pPr marL="1600200" indent="-228600">
              <a:buClr>
                <a:srgbClr val="5EBFB8"/>
              </a:buClr>
              <a:buFont typeface="Wingdings" panose="05000000000000000000" pitchFamily="2" charset="2"/>
              <a:buChar char="n"/>
              <a:defRPr/>
            </a:lvl4pPr>
            <a:lvl5pPr marL="2057400" indent="-228600">
              <a:buClr>
                <a:srgbClr val="5EBFB8"/>
              </a:buClr>
              <a:buFont typeface="Wingdings" panose="05000000000000000000" pitchFamily="2" charset="2"/>
              <a:buChar char="n"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844557" y="502196"/>
            <a:ext cx="4502884" cy="412999"/>
          </a:xfrm>
        </p:spPr>
        <p:txBody>
          <a:bodyPr/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zh-CN" altLang="en-US"/>
              <a:t>单击此处编辑小节标题文本</a:t>
            </a:r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6422053"/>
            <a:ext cx="12192000" cy="454568"/>
            <a:chOff x="-23530" y="2881356"/>
            <a:chExt cx="3348000" cy="454568"/>
          </a:xfrm>
        </p:grpSpPr>
        <p:sp>
          <p:nvSpPr>
            <p:cNvPr id="6" name="矩形 5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rgbClr val="BDE5E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rgbClr val="5EBFB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D5364-7203-4667-80BC-E6C3D0D51549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77200" y="6356350"/>
            <a:ext cx="3276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A8B27C-5975-462B-AE23-5E6F6526F2D1}" type="slidenum">
              <a:rPr lang="zh-CN" altLang="en-US"/>
            </a:fld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422053"/>
            <a:ext cx="12192000" cy="454568"/>
            <a:chOff x="-23530" y="2881356"/>
            <a:chExt cx="3348000" cy="454568"/>
          </a:xfrm>
        </p:grpSpPr>
        <p:sp>
          <p:nvSpPr>
            <p:cNvPr id="10" name="矩形 9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rgbClr val="BDE5E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rgbClr val="5EBFB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7F25C-2595-4A4A-B87A-3BC8B7B24098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77200" y="6356350"/>
            <a:ext cx="3276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CDAA51-D797-47A5-8AFB-8283C9883E1D}" type="slidenum">
              <a:rPr lang="zh-CN" altLang="en-US"/>
            </a:fld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422053"/>
            <a:ext cx="12192000" cy="454568"/>
            <a:chOff x="-23530" y="2881356"/>
            <a:chExt cx="3348000" cy="454568"/>
          </a:xfrm>
        </p:grpSpPr>
        <p:sp>
          <p:nvSpPr>
            <p:cNvPr id="10" name="矩形 9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rgbClr val="BDE5E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rgbClr val="5EBFB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4AFB13-1489-4203-AB47-B2CB34A16F7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77200" y="6356350"/>
            <a:ext cx="3276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9BEC49-C82F-4E00-AAA2-9F7179DBD44A}" type="slidenum">
              <a:rPr lang="zh-CN" altLang="en-US"/>
            </a:fld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422053"/>
            <a:ext cx="12192000" cy="454568"/>
            <a:chOff x="-23530" y="2881356"/>
            <a:chExt cx="3348000" cy="454568"/>
          </a:xfrm>
        </p:grpSpPr>
        <p:sp>
          <p:nvSpPr>
            <p:cNvPr id="10" name="矩形 9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rgbClr val="BDE5E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rgbClr val="5EBFB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dirty="0"/>
              <a:t>Click to edit Master title style</a:t>
            </a:r>
            <a:endParaRPr lang="zh-CN" altLang="zh-CN" dirty="0"/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dirty="0"/>
              <a:t>Click to edit Master text styles</a:t>
            </a:r>
            <a:endParaRPr lang="zh-CN" altLang="zh-CN" dirty="0"/>
          </a:p>
          <a:p>
            <a:pPr lvl="1"/>
            <a:r>
              <a:rPr lang="zh-CN" altLang="zh-CN" dirty="0"/>
              <a:t>Second level</a:t>
            </a:r>
            <a:endParaRPr lang="zh-CN" altLang="zh-CN" dirty="0"/>
          </a:p>
          <a:p>
            <a:pPr lvl="2"/>
            <a:r>
              <a:rPr lang="zh-CN" altLang="zh-CN" dirty="0"/>
              <a:t>Third level</a:t>
            </a:r>
            <a:endParaRPr lang="zh-CN" altLang="zh-CN" dirty="0"/>
          </a:p>
          <a:p>
            <a:pPr lvl="3"/>
            <a:r>
              <a:rPr lang="zh-CN" altLang="zh-CN" dirty="0"/>
              <a:t>Fourth level</a:t>
            </a:r>
            <a:endParaRPr lang="zh-CN" altLang="zh-CN" dirty="0"/>
          </a:p>
          <a:p>
            <a:pPr lvl="4"/>
            <a:r>
              <a:rPr lang="zh-CN" altLang="zh-CN" dirty="0"/>
              <a:t>Fifth level</a:t>
            </a:r>
            <a:endParaRPr lang="zh-CN" altLang="zh-CN" dirty="0"/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24967AA-BFF2-4910-A52B-14E7A275D154}" type="datetime1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0" y="6427295"/>
            <a:ext cx="12192000" cy="216000"/>
          </a:xfrm>
          <a:prstGeom prst="rect">
            <a:avLst/>
          </a:prstGeom>
          <a:solidFill>
            <a:srgbClr val="BDE5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Nexa Light"/>
              <a:cs typeface="+mn-cs"/>
            </a:endParaRPr>
          </a:p>
        </p:txBody>
      </p:sp>
      <p:grpSp>
        <p:nvGrpSpPr>
          <p:cNvPr id="14" name="组合 5"/>
          <p:cNvGrpSpPr/>
          <p:nvPr userDrawn="1"/>
        </p:nvGrpSpPr>
        <p:grpSpPr bwMode="auto">
          <a:xfrm>
            <a:off x="9755188" y="323889"/>
            <a:ext cx="2019470" cy="556954"/>
            <a:chOff x="515938" y="457200"/>
            <a:chExt cx="3243262" cy="863600"/>
          </a:xfrm>
        </p:grpSpPr>
        <p:pic>
          <p:nvPicPr>
            <p:cNvPr id="15" name="Picture 2" descr="C:\Users\gpfeng\Desktop\图片1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938" y="457200"/>
              <a:ext cx="868362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0" descr="http://bbs.whu.edu.cn/wForum/bbscon.php?bid=38&amp;id=340316&amp;ap=320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511175"/>
              <a:ext cx="2159000" cy="738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组合 16"/>
          <p:cNvGrpSpPr/>
          <p:nvPr userDrawn="1"/>
        </p:nvGrpSpPr>
        <p:grpSpPr>
          <a:xfrm rot="10800000">
            <a:off x="0" y="582291"/>
            <a:ext cx="308472" cy="901177"/>
            <a:chOff x="-23530" y="2911884"/>
            <a:chExt cx="3348000" cy="901177"/>
          </a:xfrm>
        </p:grpSpPr>
        <p:sp>
          <p:nvSpPr>
            <p:cNvPr id="18" name="矩形 17"/>
            <p:cNvSpPr/>
            <p:nvPr/>
          </p:nvSpPr>
          <p:spPr>
            <a:xfrm>
              <a:off x="-23530" y="2911884"/>
              <a:ext cx="3348000" cy="216000"/>
            </a:xfrm>
            <a:prstGeom prst="rect">
              <a:avLst/>
            </a:prstGeom>
            <a:solidFill>
              <a:srgbClr val="BDE5E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-23530" y="3141574"/>
              <a:ext cx="3348000" cy="216000"/>
            </a:xfrm>
            <a:prstGeom prst="rect">
              <a:avLst/>
            </a:prstGeom>
            <a:solidFill>
              <a:srgbClr val="5EBFB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23530" y="3369509"/>
              <a:ext cx="3348000" cy="216000"/>
            </a:xfrm>
            <a:prstGeom prst="rect">
              <a:avLst/>
            </a:prstGeom>
            <a:solidFill>
              <a:srgbClr val="55B2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rgbClr val="00A29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</p:grpSp>
      <p:grpSp>
        <p:nvGrpSpPr>
          <p:cNvPr id="3" name="组合 2"/>
          <p:cNvGrpSpPr/>
          <p:nvPr userDrawn="1"/>
        </p:nvGrpSpPr>
        <p:grpSpPr>
          <a:xfrm>
            <a:off x="0" y="6422053"/>
            <a:ext cx="12192000" cy="454568"/>
            <a:chOff x="-23530" y="2881356"/>
            <a:chExt cx="3348000" cy="454568"/>
          </a:xfrm>
        </p:grpSpPr>
        <p:sp>
          <p:nvSpPr>
            <p:cNvPr id="4" name="矩形 3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rgbClr val="BDE5E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rgbClr val="5EBFB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Nexa Light"/>
                <a:cs typeface="+mn-c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zh-CN" altLang="zh-CN" sz="3200" kern="1200" spc="-10" smtClean="0">
          <a:solidFill>
            <a:srgbClr val="808080"/>
          </a:solidFill>
          <a:latin typeface="微软雅黑 Light" panose="020B0502040204020203" pitchFamily="34" charset="-122"/>
          <a:ea typeface="微软雅黑 Light" panose="020B0502040204020203" pitchFamily="34" charset="-122"/>
          <a:cs typeface="Microsoft Sans Serif" panose="020B0604020202020204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rgbClr val="5EBFB8"/>
        </a:buClr>
        <a:buFont typeface="Wingdings" panose="05000000000000000000" pitchFamily="2" charset="2"/>
        <a:buChar char="n"/>
        <a:defRPr lang="zh-CN" altLang="zh-CN" sz="2600" kern="1200" spc="-10" smtClean="0">
          <a:solidFill>
            <a:srgbClr val="808080"/>
          </a:solidFill>
          <a:latin typeface="微软雅黑 Light" panose="020B0502040204020203" pitchFamily="34" charset="-122"/>
          <a:ea typeface="微软雅黑 Light" panose="020B0502040204020203" pitchFamily="34" charset="-122"/>
          <a:cs typeface="Microsoft Sans Serif" panose="020B0604020202020204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rgbClr val="5EBFB8"/>
        </a:buClr>
        <a:buFont typeface="Wingdings" panose="05000000000000000000" pitchFamily="2" charset="2"/>
        <a:buChar char="n"/>
        <a:defRPr lang="zh-CN" altLang="zh-CN" sz="2400" kern="1200" spc="-10" smtClean="0">
          <a:solidFill>
            <a:srgbClr val="808080"/>
          </a:solidFill>
          <a:latin typeface="微软雅黑 Light" panose="020B0502040204020203" pitchFamily="34" charset="-122"/>
          <a:ea typeface="微软雅黑 Light" panose="020B0502040204020203" pitchFamily="34" charset="-122"/>
          <a:cs typeface="Microsoft Sans Serif" panose="020B0604020202020204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rgbClr val="5EBFB8"/>
        </a:buClr>
        <a:buFont typeface="Wingdings" panose="05000000000000000000" pitchFamily="2" charset="2"/>
        <a:buChar char="n"/>
        <a:defRPr lang="zh-CN" altLang="zh-CN" sz="2000" kern="1200" spc="-10" smtClean="0">
          <a:solidFill>
            <a:srgbClr val="808080"/>
          </a:solidFill>
          <a:latin typeface="微软雅黑 Light" panose="020B0502040204020203" pitchFamily="34" charset="-122"/>
          <a:ea typeface="微软雅黑 Light" panose="020B0502040204020203" pitchFamily="34" charset="-122"/>
          <a:cs typeface="Microsoft Sans Serif" panose="020B0604020202020204"/>
        </a:defRPr>
      </a:lvl3pPr>
      <a:lvl4pPr marL="16002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rgbClr val="5EBFB8"/>
        </a:buClr>
        <a:buFont typeface="Wingdings" panose="05000000000000000000" pitchFamily="2" charset="2"/>
        <a:buChar char="n"/>
        <a:defRPr lang="zh-CN" altLang="zh-CN" sz="1800" kern="1200" spc="-10" smtClean="0">
          <a:solidFill>
            <a:srgbClr val="808080"/>
          </a:solidFill>
          <a:latin typeface="微软雅黑 Light" panose="020B0502040204020203" pitchFamily="34" charset="-122"/>
          <a:ea typeface="微软雅黑 Light" panose="020B0502040204020203" pitchFamily="34" charset="-122"/>
          <a:cs typeface="Microsoft Sans Serif" panose="020B0604020202020204"/>
        </a:defRPr>
      </a:lvl4pPr>
      <a:lvl5pPr marL="20574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rgbClr val="5EBFB8"/>
        </a:buClr>
        <a:buFont typeface="Wingdings" panose="05000000000000000000" pitchFamily="2" charset="2"/>
        <a:buChar char="n"/>
        <a:defRPr lang="zh-CN" altLang="zh-CN" sz="1600" kern="1200" spc="-10" smtClean="0">
          <a:solidFill>
            <a:srgbClr val="808080"/>
          </a:solidFill>
          <a:latin typeface="微软雅黑 Light" panose="020B0502040204020203" pitchFamily="34" charset="-122"/>
          <a:ea typeface="微软雅黑 Light" panose="020B0502040204020203" pitchFamily="34" charset="-122"/>
          <a:cs typeface="Microsoft Sans Serif" panose="020B060402020202020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2114254" y="3987800"/>
            <a:ext cx="7995686" cy="574508"/>
          </a:xfrm>
        </p:spPr>
        <p:txBody>
          <a:bodyPr/>
          <a:lstStyle/>
          <a:p>
            <a:r>
              <a:rPr lang="en-US" dirty="0"/>
              <a:t>BERT</a:t>
            </a:r>
            <a:r>
              <a:rPr altLang="en-US" dirty="0"/>
              <a:t>最新变体</a:t>
            </a:r>
            <a:endParaRPr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6290740" y="4603890"/>
            <a:ext cx="3827463" cy="491653"/>
          </a:xfrm>
        </p:spPr>
        <p:txBody>
          <a:bodyPr/>
          <a:lstStyle/>
          <a:p>
            <a:r>
              <a:rPr lang="zh-CN" altLang="en-US" sz="2000" dirty="0"/>
              <a:t>报告人：黎芮彤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gallery dir="l"/>
        <p:sndAc>
          <p:endSnd/>
        </p:sndAc>
      </p:transition>
    </mc:Choice>
    <mc:Fallback>
      <p:transition>
        <p:fade/>
        <p:sndAc>
          <p:endSnd/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132885" y="6357193"/>
            <a:ext cx="3276600" cy="365125"/>
          </a:xfrm>
        </p:spPr>
        <p:txBody>
          <a:bodyPr/>
          <a:lstStyle/>
          <a:p>
            <a:pPr>
              <a:defRPr/>
            </a:pPr>
            <a:fld id="{69665BFA-A120-4C1D-96CD-A5593B62160A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477520" y="1096010"/>
            <a:ext cx="9055735" cy="502285"/>
          </a:xfrm>
        </p:spPr>
        <p:txBody>
          <a:bodyPr/>
          <a:lstStyle/>
          <a:p>
            <a:r>
              <a:rPr lang="zh-CN" altLang="en-US" dirty="0"/>
              <a:t>Comparison of accuracy (Acc.) and FLOPs (speedup) 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584835" y="1493520"/>
            <a:ext cx="10283825" cy="48634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anose="05020102010507070707" pitchFamily="18" charset="2"/>
              <a:buChar char=""/>
              <a:defRPr lang="zh-CN" altLang="en-US" sz="26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418B8"/>
              </a:buClr>
              <a:buSzPct val="80000"/>
              <a:buFont typeface="Wingdings" panose="05000000000000000000" pitchFamily="2" charset="2"/>
              <a:buChar char="u"/>
              <a:defRPr lang="zh-CN" altLang="en-US" sz="23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7815" y="1598295"/>
            <a:ext cx="5778500" cy="427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LUHA hypothesis verification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8980" y="1283970"/>
            <a:ext cx="4999990" cy="48367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Performance comparison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0085" y="1436370"/>
            <a:ext cx="7473315" cy="45319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 Layer distribution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00" y="1009650"/>
            <a:ext cx="4500245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Uncertainty distribution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1585" y="1598295"/>
            <a:ext cx="4048125" cy="3322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5" y="1598295"/>
            <a:ext cx="3946525" cy="3311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4909820"/>
            <a:ext cx="3854450" cy="1574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 Convergence of self-distillation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215" y="1392555"/>
            <a:ext cx="5337810" cy="46196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论文报告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Weijie Liu, Peng Zhou, Zhe Zhao, Zhiruo Wang, Haotang Deng and Qi Ju</a:t>
            </a:r>
            <a:endParaRPr lang="en-US" altLang="zh-C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Peking University, Tencent Research</a:t>
            </a:r>
            <a:endParaRPr lang="en-US" altLang="zh-C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2050415" y="3907155"/>
            <a:ext cx="8132445" cy="38862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8080"/>
                </a:solidFill>
              </a:rPr>
              <a:t>K-BERT: Enabling Language Representation with Knowledge </a:t>
            </a:r>
            <a:endParaRPr lang="zh-CN" altLang="en-US" dirty="0">
              <a:solidFill>
                <a:srgbClr val="008080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sz="2000" dirty="0"/>
              <a:t>报告人：黎芮彤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gallery dir="l"/>
        <p:sndAc>
          <p:endSnd/>
        </p:sndAc>
      </p:transition>
    </mc:Choice>
    <mc:Fallback>
      <p:transition>
        <p:fade/>
        <p:sndAc>
          <p:endSnd/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创新点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2883611" y="1552969"/>
            <a:ext cx="7061200" cy="502263"/>
          </a:xfrm>
        </p:spPr>
        <p:txBody>
          <a:bodyPr/>
          <a:p>
            <a:r>
              <a:rPr lang="zh-CN" altLang="en-US"/>
              <a:t>(1) Heterogeneous Embedding Space (HES)</a:t>
            </a:r>
            <a:endParaRPr lang="zh-CN" altLang="en-US"/>
          </a:p>
          <a:p>
            <a:r>
              <a:rPr lang="zh-CN" altLang="en-US"/>
              <a:t>(2) Knowledge Noise (KN)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/>
        </p:nvSpPr>
        <p:spPr>
          <a:xfrm>
            <a:off x="2883535" y="4074795"/>
            <a:ext cx="8068310" cy="5022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5EBFB8"/>
              </a:buClr>
              <a:buFont typeface="Wingdings" panose="05000000000000000000" pitchFamily="2" charset="2"/>
              <a:buNone/>
              <a:defRPr lang="zh-CN" altLang="en-US" sz="2600" b="1" kern="1200" spc="-5" smtClean="0">
                <a:solidFill>
                  <a:srgbClr val="5EB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Sans Serif" panose="020B0604020202020204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5EBFB8"/>
              </a:buClr>
              <a:buFont typeface="Wingdings" panose="05000000000000000000" pitchFamily="2" charset="2"/>
              <a:buChar char="n"/>
              <a:defRPr lang="zh-CN" altLang="zh-CN" sz="2400" kern="1200" spc="-10" smtClean="0">
                <a:solidFill>
                  <a:srgbClr val="80808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Sans Serif" panose="020B0604020202020204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5EBFB8"/>
              </a:buClr>
              <a:buFont typeface="Wingdings" panose="05000000000000000000" pitchFamily="2" charset="2"/>
              <a:buChar char="n"/>
              <a:defRPr lang="zh-CN" altLang="zh-CN" sz="2000" kern="1200" spc="-10" smtClean="0">
                <a:solidFill>
                  <a:srgbClr val="80808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Sans Serif" panose="020B0604020202020204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5EBFB8"/>
              </a:buClr>
              <a:buFont typeface="Wingdings" panose="05000000000000000000" pitchFamily="2" charset="2"/>
              <a:buChar char="n"/>
              <a:defRPr lang="zh-CN" altLang="zh-CN" sz="1800" kern="1200" spc="-10" smtClean="0">
                <a:solidFill>
                  <a:srgbClr val="80808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Sans Serif" panose="020B0604020202020204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5EBFB8"/>
              </a:buClr>
              <a:buFont typeface="Wingdings" panose="05000000000000000000" pitchFamily="2" charset="2"/>
              <a:buChar char="n"/>
              <a:defRPr lang="zh-CN" altLang="zh-CN" sz="1600" kern="1200" spc="-10" smtClean="0">
                <a:solidFill>
                  <a:srgbClr val="80808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Sans Serif" panose="020B060402020202020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）knowledge-enabled LR model, namely K-BERT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）它与BERT兼容，可以纳入没有HES和KN问题的域知识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5916930" y="2499360"/>
            <a:ext cx="0" cy="13214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7" name="文本框 6"/>
          <p:cNvSpPr txBox="1"/>
          <p:nvPr/>
        </p:nvSpPr>
        <p:spPr>
          <a:xfrm>
            <a:off x="1702435" y="193611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挑战：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2435" y="4314190"/>
            <a:ext cx="1097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The model structure of K-BERT</a:t>
            </a:r>
            <a:endParaRPr lang="zh-CN" altLang="en-US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132885" y="6357193"/>
            <a:ext cx="3276600" cy="365125"/>
          </a:xfrm>
        </p:spPr>
        <p:txBody>
          <a:bodyPr/>
          <a:lstStyle/>
          <a:p>
            <a:pPr>
              <a:defRPr/>
            </a:pPr>
            <a:fld id="{69665BFA-A120-4C1D-96CD-A5593B62160A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477520" y="1096010"/>
            <a:ext cx="9055735" cy="50228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584835" y="1493520"/>
            <a:ext cx="10283825" cy="48634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anose="05020102010507070707" pitchFamily="18" charset="2"/>
              <a:buChar char=""/>
              <a:defRPr lang="zh-CN" altLang="en-US" sz="26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418B8"/>
              </a:buClr>
              <a:buSzPct val="80000"/>
              <a:buFont typeface="Wingdings" panose="05000000000000000000" pitchFamily="2" charset="2"/>
              <a:buChar char="u"/>
              <a:defRPr lang="zh-CN" altLang="en-US" sz="23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6125" y="1096010"/>
            <a:ext cx="5178425" cy="5100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" y="2240280"/>
            <a:ext cx="2730500" cy="412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85" y="4735195"/>
            <a:ext cx="2584450" cy="342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060" y="2955925"/>
            <a:ext cx="927100" cy="3562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535" y="4335145"/>
            <a:ext cx="1879600" cy="3238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1285" y="5162550"/>
            <a:ext cx="704850" cy="34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Knowledge layer（KL）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915" y="2164715"/>
            <a:ext cx="6306820" cy="31838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0" y="2790825"/>
            <a:ext cx="2921635" cy="424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0" y="4274820"/>
            <a:ext cx="2870200" cy="5073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64780" y="2336800"/>
            <a:ext cx="298196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知识查询（K-Query）：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知识注入（K-Inject）：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论文报告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Weijie Liu, Peng Zhou, Zhe Zhao, Zhiruo Wang, Haotang Deng and Qi Ju</a:t>
            </a:r>
            <a:endParaRPr lang="en-US" altLang="zh-C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Peking University, Tencent Research</a:t>
            </a:r>
            <a:endParaRPr lang="en-US" altLang="zh-C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-85725" y="3907155"/>
            <a:ext cx="10268585" cy="38862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8080"/>
                </a:solidFill>
              </a:rPr>
              <a:t>ACL2020：FastBERT: a Self-distilling BERT with Adaptive Inference Time</a:t>
            </a:r>
            <a:endParaRPr lang="zh-CN" altLang="en-US" dirty="0">
              <a:solidFill>
                <a:srgbClr val="008080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sz="2000" dirty="0"/>
              <a:t>报告人：黎芮彤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gallery dir="l"/>
        <p:sndAc>
          <p:endSnd/>
        </p:sndAc>
      </p:transition>
    </mc:Choice>
    <mc:Fallback>
      <p:transition>
        <p:fade/>
        <p:sndAc>
          <p:endSnd/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Embedding layer（EL）</a:t>
            </a:r>
            <a:endParaRPr lang="zh-CN" altLang="en-US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132885" y="6357193"/>
            <a:ext cx="3276600" cy="365125"/>
          </a:xfrm>
        </p:spPr>
        <p:txBody>
          <a:bodyPr/>
          <a:lstStyle/>
          <a:p>
            <a:pPr>
              <a:defRPr/>
            </a:pPr>
            <a:fld id="{69665BFA-A120-4C1D-96CD-A5593B62160A}" type="slidenum">
              <a:rPr lang="zh-CN" altLang="en-US" smtClean="0"/>
            </a:fld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584835" y="1493520"/>
            <a:ext cx="10283825" cy="48634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anose="05020102010507070707" pitchFamily="18" charset="2"/>
              <a:buChar char=""/>
              <a:defRPr lang="zh-CN" altLang="en-US" sz="26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418B8"/>
              </a:buClr>
              <a:buSzPct val="80000"/>
              <a:buFont typeface="Wingdings" panose="05000000000000000000" pitchFamily="2" charset="2"/>
              <a:buChar char="u"/>
              <a:defRPr lang="zh-CN" altLang="en-US" sz="23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5955" y="1805305"/>
            <a:ext cx="7986395" cy="3895090"/>
          </a:xfrm>
          <a:prstGeom prst="rect">
            <a:avLst/>
          </a:prstGeom>
        </p:spPr>
      </p:pic>
      <p:sp>
        <p:nvSpPr>
          <p:cNvPr id="6" name="文本占位符 5"/>
          <p:cNvSpPr/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Embedding layer（EL）</a:t>
            </a:r>
            <a:endParaRPr lang="zh-CN" altLang="en-US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132885" y="6357193"/>
            <a:ext cx="3276600" cy="365125"/>
          </a:xfrm>
        </p:spPr>
        <p:txBody>
          <a:bodyPr/>
          <a:lstStyle/>
          <a:p>
            <a:pPr>
              <a:defRPr/>
            </a:pPr>
            <a:fld id="{69665BFA-A120-4C1D-96CD-A5593B62160A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477520" y="991235"/>
            <a:ext cx="10838180" cy="502285"/>
          </a:xfrm>
        </p:spPr>
        <p:txBody>
          <a:bodyPr/>
          <a:lstStyle/>
          <a:p>
            <a:r>
              <a:rPr lang="zh-CN" altLang="en-US" dirty="0"/>
              <a:t>1）Token embedding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584835" y="1493520"/>
            <a:ext cx="10283825" cy="48634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anose="05020102010507070707" pitchFamily="18" charset="2"/>
              <a:buChar char=""/>
              <a:defRPr lang="zh-CN" altLang="en-US" sz="26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418B8"/>
              </a:buClr>
              <a:buSzPct val="80000"/>
              <a:buFont typeface="Wingdings" panose="05000000000000000000" pitchFamily="2" charset="2"/>
              <a:buChar char="u"/>
              <a:defRPr lang="zh-CN" altLang="en-US" sz="23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235" y="1946275"/>
            <a:ext cx="10794365" cy="539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140" y="3030220"/>
            <a:ext cx="7181215" cy="231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Embedding layer（EL）</a:t>
            </a:r>
            <a:endParaRPr lang="zh-CN" altLang="en-US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132885" y="6357193"/>
            <a:ext cx="3276600" cy="365125"/>
          </a:xfrm>
        </p:spPr>
        <p:txBody>
          <a:bodyPr/>
          <a:lstStyle/>
          <a:p>
            <a:pPr>
              <a:defRPr/>
            </a:pPr>
            <a:fld id="{69665BFA-A120-4C1D-96CD-A5593B62160A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477520" y="991235"/>
            <a:ext cx="10838180" cy="502285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）Soft-position embedding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584835" y="1493520"/>
            <a:ext cx="10283825" cy="48634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anose="05020102010507070707" pitchFamily="18" charset="2"/>
              <a:buChar char=""/>
              <a:defRPr lang="zh-CN" altLang="en-US" sz="26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418B8"/>
              </a:buClr>
              <a:buSzPct val="80000"/>
              <a:buFont typeface="Wingdings" panose="05000000000000000000" pitchFamily="2" charset="2"/>
              <a:buChar char="u"/>
              <a:defRPr lang="zh-CN" altLang="en-US" sz="23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6450" y="2661285"/>
            <a:ext cx="7860030" cy="3223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25" y="1493520"/>
            <a:ext cx="10013950" cy="1028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Embedding layer（EL）</a:t>
            </a:r>
            <a:endParaRPr lang="zh-CN" altLang="en-US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132885" y="6357193"/>
            <a:ext cx="3276600" cy="365125"/>
          </a:xfrm>
        </p:spPr>
        <p:txBody>
          <a:bodyPr/>
          <a:lstStyle/>
          <a:p>
            <a:pPr>
              <a:defRPr/>
            </a:pPr>
            <a:fld id="{69665BFA-A120-4C1D-96CD-A5593B62160A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477520" y="991235"/>
            <a:ext cx="10838180" cy="50228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</a:t>
            </a:r>
            <a:r>
              <a:rPr dirty="0">
                <a:sym typeface="+mn-ea"/>
              </a:rPr>
              <a:t>）</a:t>
            </a:r>
            <a:r>
              <a:rPr dirty="0">
                <a:sym typeface="+mn-ea"/>
              </a:rPr>
              <a:t>Segment embedding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584835" y="1493520"/>
            <a:ext cx="10283825" cy="48634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anose="05020102010507070707" pitchFamily="18" charset="2"/>
              <a:buChar char=""/>
              <a:defRPr lang="zh-CN" altLang="en-US" sz="26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418B8"/>
              </a:buClr>
              <a:buSzPct val="80000"/>
              <a:buFont typeface="Wingdings" panose="05000000000000000000" pitchFamily="2" charset="2"/>
              <a:buChar char="u"/>
              <a:defRPr lang="zh-CN" altLang="en-US" sz="23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990" y="2512060"/>
            <a:ext cx="10401300" cy="2109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Seeing layer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7810" y="3169920"/>
            <a:ext cx="3613150" cy="11436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450" y="1861820"/>
            <a:ext cx="4648200" cy="37598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Mask-Transformer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Mask-Self-Attention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9710" y="2297430"/>
            <a:ext cx="6428740" cy="27216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132885" y="6357193"/>
            <a:ext cx="3276600" cy="365125"/>
          </a:xfrm>
        </p:spPr>
        <p:txBody>
          <a:bodyPr/>
          <a:lstStyle/>
          <a:p>
            <a:pPr>
              <a:defRPr/>
            </a:pPr>
            <a:fld id="{69665BFA-A120-4C1D-96CD-A5593B62160A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477520" y="991235"/>
            <a:ext cx="10838180" cy="502285"/>
          </a:xfrm>
        </p:spPr>
        <p:txBody>
          <a:bodyPr/>
          <a:lstStyle/>
          <a:p>
            <a:r>
              <a:rPr lang="zh-CN" altLang="en-US" dirty="0"/>
              <a:t>Illustration of the Mask-Transformer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584835" y="1493520"/>
            <a:ext cx="10283825" cy="48634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anose="05020102010507070707" pitchFamily="18" charset="2"/>
              <a:buChar char=""/>
              <a:defRPr lang="zh-CN" altLang="en-US" sz="26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418B8"/>
              </a:buClr>
              <a:buSzPct val="80000"/>
              <a:buFont typeface="Wingdings" panose="05000000000000000000" pitchFamily="2" charset="2"/>
              <a:buChar char="u"/>
              <a:defRPr lang="zh-CN" altLang="en-US" sz="23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4165" y="1795780"/>
            <a:ext cx="5765800" cy="3471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Experiments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892810" y="2843530"/>
            <a:ext cx="10610215" cy="2112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anose="05020102010507070707" pitchFamily="18" charset="2"/>
              <a:buChar char=""/>
              <a:defRPr lang="zh-CN" altLang="en-US" sz="26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418B8"/>
              </a:buClr>
              <a:buSzPct val="80000"/>
              <a:buFont typeface="Wingdings" panose="05000000000000000000" pitchFamily="2" charset="2"/>
              <a:buChar char="u"/>
              <a:defRPr lang="zh-CN" altLang="en-US" sz="23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Knowledge graph</a:t>
            </a:r>
            <a:endParaRPr lang="en-US" altLang="zh-CN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CN-DBpedia，HowNet，MedicalKG，</a:t>
            </a:r>
            <a:endParaRPr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829945" y="1725295"/>
            <a:ext cx="11085830" cy="211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anose="05020102010507070707" pitchFamily="18" charset="2"/>
              <a:buChar char=""/>
              <a:defRPr lang="zh-CN" altLang="en-US" sz="26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418B8"/>
              </a:buClr>
              <a:buSzPct val="80000"/>
              <a:buFont typeface="Wingdings" panose="05000000000000000000" pitchFamily="2" charset="2"/>
              <a:buChar char="u"/>
              <a:defRPr lang="zh-CN" altLang="en-US" sz="23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Pre-training corpora</a:t>
            </a:r>
            <a:endParaRPr lang="en-US" altLang="zh-CN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WikiZh，WebtextZh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892810" y="4070985"/>
            <a:ext cx="10610215" cy="211264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anose="05020102010507070707" pitchFamily="18" charset="2"/>
              <a:buChar char=""/>
              <a:defRPr lang="zh-CN" altLang="en-US" sz="26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418B8"/>
              </a:buClr>
              <a:buSzPct val="80000"/>
              <a:buFont typeface="Wingdings" panose="05000000000000000000" pitchFamily="2" charset="2"/>
              <a:buChar char="u"/>
              <a:defRPr lang="zh-CN" altLang="en-US" sz="23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Baselines</a:t>
            </a:r>
            <a:endParaRPr lang="en-US" altLang="zh-CN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BERT：The model was pre-trained on WikiZh and released by Google (Devlin et al. 2018).</a:t>
            </a:r>
            <a:endParaRPr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BERT ：Our reimplementation of BERT with pretraining on WikiZh and WebtextZh.</a:t>
            </a:r>
            <a:endParaRPr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Experiments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829945" y="1725295"/>
            <a:ext cx="11085830" cy="211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anose="05020102010507070707" pitchFamily="18" charset="2"/>
              <a:buChar char=""/>
              <a:defRPr lang="zh-CN" altLang="en-US" sz="26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418B8"/>
              </a:buClr>
              <a:buSzPct val="80000"/>
              <a:buFont typeface="Wingdings" panose="05000000000000000000" pitchFamily="2" charset="2"/>
              <a:buChar char="u"/>
              <a:defRPr lang="zh-CN" altLang="en-US" sz="23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Open-domain tasks</a:t>
            </a:r>
            <a:endParaRPr lang="en-US" altLang="zh-CN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 review，Chnsenticorp，Shopping，Weibo</a:t>
            </a:r>
            <a:endParaRPr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XNLI，LCQMC，NLPCC-DBQA，MSRA-NER</a:t>
            </a:r>
            <a:endParaRPr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829945" y="3465195"/>
            <a:ext cx="10761345" cy="25253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anose="05020102010507070707" pitchFamily="18" charset="2"/>
              <a:buChar char=""/>
              <a:defRPr lang="zh-CN" altLang="en-US" sz="26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418B8"/>
              </a:buClr>
              <a:buSzPct val="80000"/>
              <a:buFont typeface="Wingdings" panose="05000000000000000000" pitchFamily="2" charset="2"/>
              <a:buChar char="u"/>
              <a:defRPr lang="zh-CN" altLang="en-US" sz="23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Specific-domain tasks</a:t>
            </a:r>
            <a:endParaRPr lang="en-US" altLang="zh-CN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 Q&amp;A（Finance Q&amp;A and Law Q&amp;A），Domain NER Finance NER，Medicine NER</a:t>
            </a:r>
            <a:endParaRPr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132885" y="6357193"/>
            <a:ext cx="3276600" cy="365125"/>
          </a:xfrm>
        </p:spPr>
        <p:txBody>
          <a:bodyPr/>
          <a:lstStyle/>
          <a:p>
            <a:pPr>
              <a:defRPr/>
            </a:pPr>
            <a:fld id="{69665BFA-A120-4C1D-96CD-A5593B62160A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477520" y="991235"/>
            <a:ext cx="10838180" cy="50228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584835" y="1493520"/>
            <a:ext cx="10283825" cy="48634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anose="05020102010507070707" pitchFamily="18" charset="2"/>
              <a:buChar char=""/>
              <a:defRPr lang="zh-CN" altLang="en-US" sz="26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418B8"/>
              </a:buClr>
              <a:buSzPct val="80000"/>
              <a:buFont typeface="Wingdings" panose="05000000000000000000" pitchFamily="2" charset="2"/>
              <a:buChar char="u"/>
              <a:defRPr lang="zh-CN" altLang="en-US" sz="23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5260" y="556895"/>
            <a:ext cx="7870190" cy="2687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235" y="3468370"/>
            <a:ext cx="6669405" cy="2787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背景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70611" y="2772169"/>
            <a:ext cx="7061200" cy="502263"/>
          </a:xfrm>
        </p:spPr>
        <p:txBody>
          <a:bodyPr/>
          <a:p>
            <a:r>
              <a:rPr lang="zh-CN" altLang="en-US"/>
              <a:t>BERT (Devlin et al., 2019)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5" name="左中括号 4"/>
          <p:cNvSpPr/>
          <p:nvPr/>
        </p:nvSpPr>
        <p:spPr>
          <a:xfrm>
            <a:off x="4320540" y="1596390"/>
            <a:ext cx="1478280" cy="3180080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占位符 3"/>
          <p:cNvSpPr>
            <a:spLocks noGrp="1"/>
          </p:cNvSpPr>
          <p:nvPr/>
        </p:nvSpPr>
        <p:spPr>
          <a:xfrm>
            <a:off x="6059805" y="1321435"/>
            <a:ext cx="5570220" cy="476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5EBFB8"/>
              </a:buClr>
              <a:buFont typeface="Wingdings" panose="05000000000000000000" pitchFamily="2" charset="2"/>
              <a:buNone/>
              <a:defRPr lang="zh-CN" altLang="en-US" sz="2600" b="1" kern="1200" spc="-5" smtClean="0">
                <a:solidFill>
                  <a:srgbClr val="5EB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Sans Serif" panose="020B0604020202020204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5EBFB8"/>
              </a:buClr>
              <a:buFont typeface="Wingdings" panose="05000000000000000000" pitchFamily="2" charset="2"/>
              <a:buChar char="n"/>
              <a:defRPr lang="zh-CN" altLang="zh-CN" sz="2400" kern="1200" spc="-10" smtClean="0">
                <a:solidFill>
                  <a:srgbClr val="80808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Sans Serif" panose="020B0604020202020204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5EBFB8"/>
              </a:buClr>
              <a:buFont typeface="Wingdings" panose="05000000000000000000" pitchFamily="2" charset="2"/>
              <a:buChar char="n"/>
              <a:defRPr lang="zh-CN" altLang="zh-CN" sz="2000" kern="1200" spc="-10" smtClean="0">
                <a:solidFill>
                  <a:srgbClr val="80808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Sans Serif" panose="020B0604020202020204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5EBFB8"/>
              </a:buClr>
              <a:buFont typeface="Wingdings" panose="05000000000000000000" pitchFamily="2" charset="2"/>
              <a:buChar char="n"/>
              <a:defRPr lang="zh-CN" altLang="zh-CN" sz="1800" kern="1200" spc="-10" smtClean="0">
                <a:solidFill>
                  <a:srgbClr val="80808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Sans Serif" panose="020B0604020202020204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5EBFB8"/>
              </a:buClr>
              <a:buFont typeface="Wingdings" panose="05000000000000000000" pitchFamily="2" charset="2"/>
              <a:buChar char="n"/>
              <a:defRPr lang="zh-CN" altLang="zh-CN" sz="1600" kern="1200" spc="-10" smtClean="0">
                <a:solidFill>
                  <a:srgbClr val="80808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Sans Serif" panose="020B060402020202020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1.</a:t>
            </a:r>
            <a:r>
              <a:rPr lang="zh-CN" altLang="en-US"/>
              <a:t>GPT2</a:t>
            </a:r>
            <a:endParaRPr lang="zh-CN" altLang="en-US"/>
          </a:p>
          <a:p>
            <a:r>
              <a:rPr lang="en-US" altLang="zh-CN"/>
              <a:t>2. XLNet (Yang et al., 2019)</a:t>
            </a:r>
            <a:endParaRPr lang="en-US" altLang="zh-CN"/>
          </a:p>
          <a:p>
            <a:r>
              <a:rPr lang="en-US" altLang="zh-CN"/>
              <a:t>3.Megatron-LM</a:t>
            </a:r>
            <a:endParaRPr lang="en-US" altLang="zh-CN"/>
          </a:p>
          <a:p>
            <a:r>
              <a:rPr lang="en-US" altLang="zh-CN"/>
              <a:t>4.</a:t>
            </a:r>
            <a:r>
              <a:rPr>
                <a:sym typeface="+mn-ea"/>
              </a:rPr>
              <a:t>DeepSpeed</a:t>
            </a:r>
            <a:endParaRPr lang="en-US" altLang="zh-CN"/>
          </a:p>
        </p:txBody>
      </p:sp>
      <p:sp>
        <p:nvSpPr>
          <p:cNvPr id="7" name="文本占位符 3"/>
          <p:cNvSpPr>
            <a:spLocks noGrp="1"/>
          </p:cNvSpPr>
          <p:nvPr/>
        </p:nvSpPr>
        <p:spPr>
          <a:xfrm>
            <a:off x="6184900" y="4056380"/>
            <a:ext cx="6006465" cy="5022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5EBFB8"/>
              </a:buClr>
              <a:buFont typeface="Wingdings" panose="05000000000000000000" pitchFamily="2" charset="2"/>
              <a:buNone/>
              <a:defRPr lang="zh-CN" altLang="en-US" sz="2600" b="1" kern="1200" spc="-5" smtClean="0">
                <a:solidFill>
                  <a:srgbClr val="5EB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Sans Serif" panose="020B0604020202020204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5EBFB8"/>
              </a:buClr>
              <a:buFont typeface="Wingdings" panose="05000000000000000000" pitchFamily="2" charset="2"/>
              <a:buChar char="n"/>
              <a:defRPr lang="zh-CN" altLang="zh-CN" sz="2400" kern="1200" spc="-10" smtClean="0">
                <a:solidFill>
                  <a:srgbClr val="80808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Sans Serif" panose="020B0604020202020204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5EBFB8"/>
              </a:buClr>
              <a:buFont typeface="Wingdings" panose="05000000000000000000" pitchFamily="2" charset="2"/>
              <a:buChar char="n"/>
              <a:defRPr lang="zh-CN" altLang="zh-CN" sz="2000" kern="1200" spc="-10" smtClean="0">
                <a:solidFill>
                  <a:srgbClr val="80808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Sans Serif" panose="020B0604020202020204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5EBFB8"/>
              </a:buClr>
              <a:buFont typeface="Wingdings" panose="05000000000000000000" pitchFamily="2" charset="2"/>
              <a:buChar char="n"/>
              <a:defRPr lang="zh-CN" altLang="zh-CN" sz="1800" kern="1200" spc="-10" smtClean="0">
                <a:solidFill>
                  <a:srgbClr val="80808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Sans Serif" panose="020B0604020202020204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5EBFB8"/>
              </a:buClr>
              <a:buFont typeface="Wingdings" panose="05000000000000000000" pitchFamily="2" charset="2"/>
              <a:buChar char="n"/>
              <a:defRPr lang="zh-CN" altLang="zh-CN" sz="1600" kern="1200" spc="-10" smtClean="0">
                <a:solidFill>
                  <a:srgbClr val="80808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Sans Serif" panose="020B060402020202020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1.</a:t>
            </a:r>
            <a:r>
              <a:rPr lang="zh-CN" altLang="en-US"/>
              <a:t>quantinization (Gong et al., 2014),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knowledge distillation (KD)(Romero et al., 2014)</a:t>
            </a:r>
            <a:endParaRPr lang="zh-CN" altLang="en-US"/>
          </a:p>
          <a:p>
            <a:r>
              <a:rPr lang="en-US" altLang="zh-CN"/>
              <a:t>3.LayerDrop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4672330" y="1203325"/>
            <a:ext cx="1211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做大做深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06925" y="4398010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剪枝，蒸馏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495" y="1598295"/>
            <a:ext cx="6177915" cy="4228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925" y="2666365"/>
            <a:ext cx="2307590" cy="19234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515" y="2608580"/>
            <a:ext cx="2708275" cy="20396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Ablation studies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120" y="1990090"/>
            <a:ext cx="5552440" cy="3432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560" y="2085975"/>
            <a:ext cx="5246370" cy="36449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创新点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70535" y="2096135"/>
            <a:ext cx="10586085" cy="502285"/>
          </a:xfrm>
        </p:spPr>
        <p:txBody>
          <a:bodyPr/>
          <a:p>
            <a:r>
              <a:rPr lang="zh-CN" altLang="en-US"/>
              <a:t>• 一种特殊的</a:t>
            </a:r>
            <a:r>
              <a:rPr lang="en-US" altLang="zh-CN"/>
              <a:t>Bert</a:t>
            </a:r>
            <a:r>
              <a:t>模型</a:t>
            </a:r>
            <a:r>
              <a:rPr lang="en-US" altLang="zh-CN"/>
              <a:t>---</a:t>
            </a:r>
            <a:r>
              <a:rPr lang="zh-CN" altLang="en-US"/>
              <a:t>FastBERT</a:t>
            </a:r>
            <a:endParaRPr lang="zh-CN" altLang="en-US"/>
          </a:p>
          <a:p>
            <a:r>
              <a:rPr lang="zh-CN" altLang="en-US"/>
              <a:t>• 一种自适应的自蒸馏机制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4555" y="2004695"/>
            <a:ext cx="5224780" cy="37261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05075" y="556895"/>
            <a:ext cx="6918325" cy="49123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30295" y="5407660"/>
            <a:ext cx="4364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 FLOPs of each operation within the FastBERT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132885" y="6357193"/>
            <a:ext cx="3276600" cy="365125"/>
          </a:xfrm>
        </p:spPr>
        <p:txBody>
          <a:bodyPr/>
          <a:lstStyle/>
          <a:p>
            <a:pPr>
              <a:defRPr/>
            </a:pPr>
            <a:fld id="{69665BFA-A120-4C1D-96CD-A5593B62160A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The inference process of FastBERT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584835" y="1493520"/>
            <a:ext cx="10283825" cy="48634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anose="05020102010507070707" pitchFamily="18" charset="2"/>
              <a:buChar char=""/>
              <a:defRPr lang="zh-CN" altLang="en-US" sz="26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418B8"/>
              </a:buClr>
              <a:buSzPct val="80000"/>
              <a:buFont typeface="Wingdings" panose="05000000000000000000" pitchFamily="2" charset="2"/>
              <a:buChar char="u"/>
              <a:defRPr lang="zh-CN" altLang="en-US" sz="23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67815" y="1924685"/>
            <a:ext cx="8610600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训练方法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70535" y="1096010"/>
            <a:ext cx="10384790" cy="502285"/>
          </a:xfrm>
        </p:spPr>
        <p:txBody>
          <a:bodyPr/>
          <a:p>
            <a:r>
              <a:rPr lang="en-US" altLang="zh-CN"/>
              <a:t>1.</a:t>
            </a:r>
            <a:r>
              <a:rPr lang="zh-CN" altLang="en-US"/>
              <a:t>Pre-training：和</a:t>
            </a:r>
            <a:r>
              <a:rPr lang="en-US" altLang="zh-CN"/>
              <a:t>BERT</a:t>
            </a:r>
            <a:r>
              <a:t>一样；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Fine-tuning for Backbone：加入老师分类器，加入训练数据；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Self-distillation for branch：学生分类器蒸馏</a:t>
            </a:r>
            <a:r>
              <a:rPr lang="zh-CN" altLang="en-US"/>
              <a:t>，无标签任务数据；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Adaptive inference：自适应推理，</a:t>
            </a:r>
            <a:r>
              <a:t>根据不确定性过滤样本。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2040" y="2816225"/>
            <a:ext cx="3820795" cy="845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415" y="2895600"/>
            <a:ext cx="4243705" cy="76581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5027295" y="3206115"/>
            <a:ext cx="87630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90" y="4805045"/>
            <a:ext cx="4497705" cy="1104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660" y="4805045"/>
            <a:ext cx="391795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Baseline and dataset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702945" y="1598295"/>
            <a:ext cx="11085830" cy="25374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anose="05020102010507070707" pitchFamily="18" charset="2"/>
              <a:buChar char=""/>
              <a:defRPr lang="zh-CN" altLang="en-US" sz="26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418B8"/>
              </a:buClr>
              <a:buSzPct val="80000"/>
              <a:buFont typeface="Wingdings" panose="05000000000000000000" pitchFamily="2" charset="2"/>
              <a:buChar char="u"/>
              <a:defRPr lang="zh-CN" altLang="en-US" sz="23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BERT</a:t>
            </a:r>
            <a:r>
              <a:rPr sz="2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12-layer BERT-base model was pre-trained on Wiki corpus and released by Google (Devlin et al., 2019).</a:t>
            </a:r>
            <a:endParaRPr lang="en-US" altLang="zh-CN" sz="28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DistilBERT</a:t>
            </a:r>
            <a:r>
              <a:rPr sz="2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most famous distillation method of BERT with 6 layers was released by Huggingface (Sanh et al., 2019).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792480" y="3926840"/>
            <a:ext cx="11085830" cy="2537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anose="05020102010507070707" pitchFamily="18" charset="2"/>
              <a:buChar char=""/>
              <a:defRPr lang="zh-CN" altLang="en-US" sz="26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418B8"/>
              </a:buClr>
              <a:buSzPct val="80000"/>
              <a:buFont typeface="Wingdings" panose="05000000000000000000" pitchFamily="2" charset="2"/>
              <a:buChar char="u"/>
              <a:defRPr lang="zh-CN" altLang="en-US" sz="23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altLang="zh-CN" sz="27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7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six Chinese datasets</a:t>
            </a:r>
            <a:r>
              <a:rPr sz="27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：ChnSentiCorp</a:t>
            </a:r>
            <a:r>
              <a:rPr lang="en-US" altLang="zh-CN" sz="27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sz="27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Book review</a:t>
            </a:r>
            <a:r>
              <a:rPr lang="en-US" altLang="zh-CN" sz="27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sz="27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Shopping review</a:t>
            </a:r>
            <a:r>
              <a:rPr lang="en-US" altLang="zh-CN" sz="27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s, </a:t>
            </a:r>
            <a:r>
              <a:rPr sz="27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Weibo and THUCNews</a:t>
            </a:r>
            <a:r>
              <a:rPr lang="en-US" altLang="zh-CN" sz="27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,LCQMC</a:t>
            </a:r>
            <a:endParaRPr lang="en-US" altLang="zh-CN" sz="27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27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six English datasets</a:t>
            </a:r>
            <a:r>
              <a:rPr sz="27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Ag.News, Amz.F, DBpedia,Yahoo, Yelp.F, and Yelp.P</a:t>
            </a:r>
            <a:endParaRPr lang="en-US" altLang="zh-CN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4510" y="1305560"/>
            <a:ext cx="4764405" cy="48602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072630" y="4535805"/>
            <a:ext cx="49276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Results of ablation studies on the Book review</a:t>
            </a:r>
            <a:endParaRPr lang="zh-CN" altLang="en-US" sz="2000"/>
          </a:p>
          <a:p>
            <a:pPr algn="l"/>
            <a:r>
              <a:rPr lang="zh-CN" altLang="en-US" sz="2000"/>
              <a:t>and Yelp.P datasets.</a:t>
            </a:r>
            <a:endParaRPr lang="zh-CN" altLang="en-US" sz="20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420458716"/>
  <p:tag name="KSO_WM_UNIT_PLACING_PICTURE_USER_VIEWPORT" val="{&quot;height&quot;:5020,&quot;width&quot;:7070}"/>
</p:tagLst>
</file>

<file path=ppt/tags/tag2.xml><?xml version="1.0" encoding="utf-8"?>
<p:tagLst xmlns:p="http://schemas.openxmlformats.org/presentationml/2006/main">
  <p:tag name="REFSHAPE" val="405395036"/>
  <p:tag name="KSO_WM_UNIT_PLACING_PICTURE_USER_VIEWPORT" val="{&quot;height&quot;:6300,&quot;width&quot;:13560}"/>
</p:tagLst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2463</Words>
  <Application>WPS 演示</Application>
  <PresentationFormat>宽屏</PresentationFormat>
  <Paragraphs>209</Paragraphs>
  <Slides>32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7" baseType="lpstr">
      <vt:lpstr>Arial</vt:lpstr>
      <vt:lpstr>宋体</vt:lpstr>
      <vt:lpstr>Wingdings</vt:lpstr>
      <vt:lpstr>Calibri</vt:lpstr>
      <vt:lpstr>微软雅黑</vt:lpstr>
      <vt:lpstr>Nexa Light</vt:lpstr>
      <vt:lpstr>微软雅黑 Light</vt:lpstr>
      <vt:lpstr>Microsoft Sans Serif</vt:lpstr>
      <vt:lpstr>Calibri Light</vt:lpstr>
      <vt:lpstr>Times New Roman</vt:lpstr>
      <vt:lpstr>Wingdings 2</vt:lpstr>
      <vt:lpstr>华文楷体</vt:lpstr>
      <vt:lpstr>Segoe Print</vt:lpstr>
      <vt:lpstr>Arial Unicode MS</vt:lpstr>
      <vt:lpstr>Office Theme</vt:lpstr>
      <vt:lpstr>BERT最新变体</vt:lpstr>
      <vt:lpstr>论文报告</vt:lpstr>
      <vt:lpstr>背景</vt:lpstr>
      <vt:lpstr>创新点</vt:lpstr>
      <vt:lpstr>PowerPoint 演示文稿</vt:lpstr>
      <vt:lpstr>PowerPoint 演示文稿</vt:lpstr>
      <vt:lpstr>训练方法</vt:lpstr>
      <vt:lpstr>Baseline and dataset</vt:lpstr>
      <vt:lpstr>PowerPoint 演示文稿</vt:lpstr>
      <vt:lpstr>PowerPoint 演示文稿</vt:lpstr>
      <vt:lpstr>LUHA hypothesis verification</vt:lpstr>
      <vt:lpstr>Performance comparison</vt:lpstr>
      <vt:lpstr> Layer distribution</vt:lpstr>
      <vt:lpstr>Uncertainty distribution</vt:lpstr>
      <vt:lpstr> Convergence of self-distillation</vt:lpstr>
      <vt:lpstr>论文报告</vt:lpstr>
      <vt:lpstr>创新点</vt:lpstr>
      <vt:lpstr>The model structure of K-BERT</vt:lpstr>
      <vt:lpstr>Knowledge layer（KL）</vt:lpstr>
      <vt:lpstr>Embedding layer（EL）</vt:lpstr>
      <vt:lpstr>Embedding layer（EL）</vt:lpstr>
      <vt:lpstr>Embedding layer（EL）</vt:lpstr>
      <vt:lpstr>Embedding layer（EL）</vt:lpstr>
      <vt:lpstr>Seeing layer</vt:lpstr>
      <vt:lpstr>Mask-Transformer</vt:lpstr>
      <vt:lpstr>PowerPoint 演示文稿</vt:lpstr>
      <vt:lpstr>Experiments</vt:lpstr>
      <vt:lpstr>Experiments</vt:lpstr>
      <vt:lpstr>PowerPoint 演示文稿</vt:lpstr>
      <vt:lpstr>PowerPoint 演示文稿</vt:lpstr>
      <vt:lpstr>Ablation studies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zuazua W</dc:creator>
  <cp:lastModifiedBy>Taurus1413370444</cp:lastModifiedBy>
  <cp:revision>852</cp:revision>
  <cp:lastPrinted>2016-12-10T14:10:00Z</cp:lastPrinted>
  <dcterms:created xsi:type="dcterms:W3CDTF">2012-09-21T09:29:00Z</dcterms:created>
  <dcterms:modified xsi:type="dcterms:W3CDTF">2020-05-01T11:22:02Z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